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67" r:id="rId3"/>
    <p:sldId id="257" r:id="rId4"/>
    <p:sldId id="258" r:id="rId5"/>
    <p:sldId id="259" r:id="rId6"/>
    <p:sldId id="260" r:id="rId7"/>
    <p:sldId id="261" r:id="rId8"/>
    <p:sldId id="262" r:id="rId9"/>
    <p:sldId id="264" r:id="rId10"/>
    <p:sldId id="265" r:id="rId11"/>
    <p:sldId id="266" r:id="rId12"/>
    <p:sldId id="26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9/23/2020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9/23/2020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9/23/2020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9/23/2020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9/23/2020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9/23/2020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9/23/2020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9/23/2020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9/23/2020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9/23/2020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9/23/2020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9/23/2020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AA692-22D6-4E59-9973-CDD81BF5D5B5}"/>
              </a:ext>
            </a:extLst>
          </p:cNvPr>
          <p:cNvSpPr>
            <a:spLocks noGrp="1"/>
          </p:cNvSpPr>
          <p:nvPr>
            <p:ph type="ctrTitle"/>
          </p:nvPr>
        </p:nvSpPr>
        <p:spPr/>
        <p:txBody>
          <a:bodyPr/>
          <a:lstStyle/>
          <a:p>
            <a:r>
              <a:rPr lang="en-US" dirty="0"/>
              <a:t>Partial load </a:t>
            </a:r>
            <a:r>
              <a:rPr lang="en-US" dirty="0" err="1"/>
              <a:t>q&amp;a</a:t>
            </a:r>
            <a:endParaRPr lang="en-US" dirty="0"/>
          </a:p>
        </p:txBody>
      </p:sp>
      <p:sp>
        <p:nvSpPr>
          <p:cNvPr id="3" name="Subtitle 2">
            <a:extLst>
              <a:ext uri="{FF2B5EF4-FFF2-40B4-BE49-F238E27FC236}">
                <a16:creationId xmlns:a16="http://schemas.microsoft.com/office/drawing/2014/main" id="{3F4B58D2-99C6-41ED-AD90-7878EA1E267C}"/>
              </a:ext>
            </a:extLst>
          </p:cNvPr>
          <p:cNvSpPr>
            <a:spLocks noGrp="1"/>
          </p:cNvSpPr>
          <p:nvPr>
            <p:ph type="subTitle" idx="1"/>
          </p:nvPr>
        </p:nvSpPr>
        <p:spPr/>
        <p:txBody>
          <a:bodyPr>
            <a:normAutofit lnSpcReduction="10000"/>
          </a:bodyPr>
          <a:lstStyle/>
          <a:p>
            <a:r>
              <a:rPr lang="en-US" sz="3600" dirty="0"/>
              <a:t>Local 350 – Georgian College</a:t>
            </a:r>
          </a:p>
          <a:p>
            <a:r>
              <a:rPr lang="en-US" sz="3600" dirty="0"/>
              <a:t>Local350.ca</a:t>
            </a:r>
          </a:p>
        </p:txBody>
      </p:sp>
    </p:spTree>
    <p:extLst>
      <p:ext uri="{BB962C8B-B14F-4D97-AF65-F5344CB8AC3E}">
        <p14:creationId xmlns:p14="http://schemas.microsoft.com/office/powerpoint/2010/main" val="3199944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04C2A-ABD8-457F-8F97-7218EFDA8BBA}"/>
              </a:ext>
            </a:extLst>
          </p:cNvPr>
          <p:cNvSpPr>
            <a:spLocks noGrp="1"/>
          </p:cNvSpPr>
          <p:nvPr>
            <p:ph type="title"/>
          </p:nvPr>
        </p:nvSpPr>
        <p:spPr/>
        <p:txBody>
          <a:bodyPr/>
          <a:lstStyle/>
          <a:p>
            <a:r>
              <a:rPr lang="en-US" dirty="0"/>
              <a:t>Partial load registry</a:t>
            </a:r>
          </a:p>
        </p:txBody>
      </p:sp>
      <p:sp>
        <p:nvSpPr>
          <p:cNvPr id="3" name="Content Placeholder 2">
            <a:extLst>
              <a:ext uri="{FF2B5EF4-FFF2-40B4-BE49-F238E27FC236}">
                <a16:creationId xmlns:a16="http://schemas.microsoft.com/office/drawing/2014/main" id="{85046C0F-7270-4F19-A59B-E9FF12CCEBC8}"/>
              </a:ext>
            </a:extLst>
          </p:cNvPr>
          <p:cNvSpPr>
            <a:spLocks noGrp="1"/>
          </p:cNvSpPr>
          <p:nvPr>
            <p:ph idx="1"/>
          </p:nvPr>
        </p:nvSpPr>
        <p:spPr/>
        <p:txBody>
          <a:bodyPr/>
          <a:lstStyle/>
          <a:p>
            <a:r>
              <a:rPr lang="en-US" b="1" dirty="0"/>
              <a:t>26.10 D </a:t>
            </a:r>
            <a:r>
              <a:rPr lang="en-US" dirty="0"/>
              <a:t>In addition to maintaining a record of a partial-load employee’s job experience, the college will keep a record of the courses that the employee has taught and the departments/schools where the partial-load employee has taught such courses. </a:t>
            </a:r>
          </a:p>
          <a:p>
            <a:r>
              <a:rPr lang="en-US" dirty="0"/>
              <a:t>By October 30th in each calendar year, a currently or previously employed partial-load employee must register their interest in being employed as a partial-load employee in the following calendar year. This individual will be considered a registered partial-load employee for the purpose of 26.10 E. </a:t>
            </a:r>
          </a:p>
        </p:txBody>
      </p:sp>
    </p:spTree>
    <p:extLst>
      <p:ext uri="{BB962C8B-B14F-4D97-AF65-F5344CB8AC3E}">
        <p14:creationId xmlns:p14="http://schemas.microsoft.com/office/powerpoint/2010/main" val="2864572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4CEDD-299C-40E2-BE71-B13A19266B84}"/>
              </a:ext>
            </a:extLst>
          </p:cNvPr>
          <p:cNvSpPr>
            <a:spLocks noGrp="1"/>
          </p:cNvSpPr>
          <p:nvPr>
            <p:ph type="title"/>
          </p:nvPr>
        </p:nvSpPr>
        <p:spPr/>
        <p:txBody>
          <a:bodyPr/>
          <a:lstStyle/>
          <a:p>
            <a:r>
              <a:rPr lang="en-US" dirty="0"/>
              <a:t>Partial load registry</a:t>
            </a:r>
          </a:p>
        </p:txBody>
      </p:sp>
      <p:sp>
        <p:nvSpPr>
          <p:cNvPr id="3" name="Content Placeholder 2">
            <a:extLst>
              <a:ext uri="{FF2B5EF4-FFF2-40B4-BE49-F238E27FC236}">
                <a16:creationId xmlns:a16="http://schemas.microsoft.com/office/drawing/2014/main" id="{CDA27B80-BF61-4719-9B00-81493378F589}"/>
              </a:ext>
            </a:extLst>
          </p:cNvPr>
          <p:cNvSpPr>
            <a:spLocks noGrp="1"/>
          </p:cNvSpPr>
          <p:nvPr>
            <p:ph idx="1"/>
          </p:nvPr>
        </p:nvSpPr>
        <p:spPr>
          <a:xfrm>
            <a:off x="1118772" y="2392947"/>
            <a:ext cx="9646637" cy="4219956"/>
          </a:xfrm>
        </p:spPr>
        <p:txBody>
          <a:bodyPr>
            <a:normAutofit/>
          </a:bodyPr>
          <a:lstStyle/>
          <a:p>
            <a:r>
              <a:rPr lang="en-US" b="1" dirty="0"/>
              <a:t>26.10 E </a:t>
            </a:r>
            <a:r>
              <a:rPr lang="en-US" dirty="0"/>
              <a:t>Where the school or department within a college determines that there is a need to hire a partial-load employee to teach a course that has previously been taught by that registered partial-load employee in the department/school, it will give priority in hiring to such partial-load employee if: </a:t>
            </a:r>
          </a:p>
          <a:p>
            <a:r>
              <a:rPr lang="en-US" dirty="0"/>
              <a:t>(</a:t>
            </a:r>
            <a:r>
              <a:rPr lang="en-US" dirty="0" err="1"/>
              <a:t>i</a:t>
            </a:r>
            <a:r>
              <a:rPr lang="en-US" dirty="0"/>
              <a:t>) They are currently employed, or if they have previously been employed as a partial-load employee for at least eight (8) months of service as defined in 26.10 C within the last four (4) academic years, and </a:t>
            </a:r>
          </a:p>
          <a:p>
            <a:r>
              <a:rPr lang="en-US" dirty="0"/>
              <a:t>(ii) The assignment of such course will not cause the employee to exceed the maximum teaching contact hours for partial-load employees. </a:t>
            </a:r>
          </a:p>
          <a:p>
            <a:r>
              <a:rPr lang="en-US" dirty="0"/>
              <a:t>The offer of partial-load employment is conditional on the college subsequently determining there is sufficient enrolment to warrant the assignment being offered. Where two (2) or more partial-load employees would be entitled to be offered the course assignment, the employee with the most service will be offered the first opportunity. </a:t>
            </a:r>
          </a:p>
        </p:txBody>
      </p:sp>
    </p:spTree>
    <p:extLst>
      <p:ext uri="{BB962C8B-B14F-4D97-AF65-F5344CB8AC3E}">
        <p14:creationId xmlns:p14="http://schemas.microsoft.com/office/powerpoint/2010/main" val="2205900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A662A-862A-4893-A596-8F0BF1F045AB}"/>
              </a:ext>
            </a:extLst>
          </p:cNvPr>
          <p:cNvSpPr>
            <a:spLocks noGrp="1"/>
          </p:cNvSpPr>
          <p:nvPr>
            <p:ph type="title"/>
          </p:nvPr>
        </p:nvSpPr>
        <p:spPr/>
        <p:txBody>
          <a:bodyPr/>
          <a:lstStyle/>
          <a:p>
            <a:r>
              <a:rPr lang="en-US" dirty="0"/>
              <a:t>Full-time hiring</a:t>
            </a:r>
          </a:p>
        </p:txBody>
      </p:sp>
      <p:sp>
        <p:nvSpPr>
          <p:cNvPr id="3" name="Content Placeholder 2">
            <a:extLst>
              <a:ext uri="{FF2B5EF4-FFF2-40B4-BE49-F238E27FC236}">
                <a16:creationId xmlns:a16="http://schemas.microsoft.com/office/drawing/2014/main" id="{30B2982B-F754-430A-AF16-B2CDBD6EBF22}"/>
              </a:ext>
            </a:extLst>
          </p:cNvPr>
          <p:cNvSpPr>
            <a:spLocks noGrp="1"/>
          </p:cNvSpPr>
          <p:nvPr>
            <p:ph idx="1"/>
          </p:nvPr>
        </p:nvSpPr>
        <p:spPr>
          <a:xfrm>
            <a:off x="1531918" y="2656897"/>
            <a:ext cx="9128163" cy="3800463"/>
          </a:xfrm>
        </p:spPr>
        <p:txBody>
          <a:bodyPr/>
          <a:lstStyle/>
          <a:p>
            <a:r>
              <a:rPr lang="en-US" b="1" dirty="0"/>
              <a:t>27.11 B </a:t>
            </a:r>
            <a:r>
              <a:rPr lang="en-US" dirty="0"/>
              <a:t>Where a vacancy of a full-time position in the bargaining unit occurs consideration shall first be given to full-time and current partial-load employees or persons who have been partial-load employees within four (4) months prior to the posting. These applicants shall be considered internal applicants. </a:t>
            </a:r>
          </a:p>
        </p:txBody>
      </p:sp>
    </p:spTree>
    <p:extLst>
      <p:ext uri="{BB962C8B-B14F-4D97-AF65-F5344CB8AC3E}">
        <p14:creationId xmlns:p14="http://schemas.microsoft.com/office/powerpoint/2010/main" val="354259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43224-8619-4B00-B0C8-71ED6F2710EB}"/>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498F1BC4-7A6F-460C-9492-E09063937A62}"/>
              </a:ext>
            </a:extLst>
          </p:cNvPr>
          <p:cNvSpPr>
            <a:spLocks noGrp="1"/>
          </p:cNvSpPr>
          <p:nvPr>
            <p:ph idx="1"/>
          </p:nvPr>
        </p:nvSpPr>
        <p:spPr/>
        <p:txBody>
          <a:bodyPr/>
          <a:lstStyle/>
          <a:p>
            <a:r>
              <a:rPr lang="en-US" dirty="0"/>
              <a:t>What is partial load</a:t>
            </a:r>
          </a:p>
          <a:p>
            <a:r>
              <a:rPr lang="en-US" dirty="0"/>
              <a:t>The benefits of being partial load</a:t>
            </a:r>
          </a:p>
          <a:p>
            <a:r>
              <a:rPr lang="en-US" dirty="0"/>
              <a:t>Job security </a:t>
            </a:r>
          </a:p>
          <a:p>
            <a:r>
              <a:rPr lang="en-US" dirty="0"/>
              <a:t>Partial load service credits</a:t>
            </a:r>
          </a:p>
          <a:p>
            <a:r>
              <a:rPr lang="en-US" dirty="0"/>
              <a:t>Partial load registry</a:t>
            </a:r>
          </a:p>
          <a:p>
            <a:r>
              <a:rPr lang="en-US" dirty="0"/>
              <a:t>Full time hiring</a:t>
            </a:r>
          </a:p>
          <a:p>
            <a:endParaRPr lang="en-US" dirty="0"/>
          </a:p>
        </p:txBody>
      </p:sp>
    </p:spTree>
    <p:extLst>
      <p:ext uri="{BB962C8B-B14F-4D97-AF65-F5344CB8AC3E}">
        <p14:creationId xmlns:p14="http://schemas.microsoft.com/office/powerpoint/2010/main" val="229927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AFF3F-2EB2-44BD-859A-270AB720D42C}"/>
              </a:ext>
            </a:extLst>
          </p:cNvPr>
          <p:cNvSpPr>
            <a:spLocks noGrp="1"/>
          </p:cNvSpPr>
          <p:nvPr>
            <p:ph type="title"/>
          </p:nvPr>
        </p:nvSpPr>
        <p:spPr/>
        <p:txBody>
          <a:bodyPr/>
          <a:lstStyle/>
          <a:p>
            <a:r>
              <a:rPr lang="en-US" dirty="0"/>
              <a:t>What is partial load?</a:t>
            </a:r>
          </a:p>
        </p:txBody>
      </p:sp>
      <p:sp>
        <p:nvSpPr>
          <p:cNvPr id="3" name="Content Placeholder 2">
            <a:extLst>
              <a:ext uri="{FF2B5EF4-FFF2-40B4-BE49-F238E27FC236}">
                <a16:creationId xmlns:a16="http://schemas.microsoft.com/office/drawing/2014/main" id="{09BE387F-E048-4D38-A582-6F5ACC95F050}"/>
              </a:ext>
            </a:extLst>
          </p:cNvPr>
          <p:cNvSpPr>
            <a:spLocks noGrp="1"/>
          </p:cNvSpPr>
          <p:nvPr>
            <p:ph idx="1"/>
          </p:nvPr>
        </p:nvSpPr>
        <p:spPr/>
        <p:txBody>
          <a:bodyPr/>
          <a:lstStyle/>
          <a:p>
            <a:r>
              <a:rPr lang="en-US" b="1" dirty="0"/>
              <a:t>26.01 B</a:t>
            </a:r>
            <a:br>
              <a:rPr lang="en-US" b="1" dirty="0"/>
            </a:br>
            <a:r>
              <a:rPr lang="en-US" dirty="0"/>
              <a:t>A partial-load employee is defined as a teacher who teaches more than six and up to and including 12 hours per week on a regular basis.</a:t>
            </a:r>
          </a:p>
          <a:p>
            <a:endParaRPr lang="en-US" dirty="0"/>
          </a:p>
          <a:p>
            <a:r>
              <a:rPr lang="en-US" b="1" dirty="0"/>
              <a:t>26.03 A</a:t>
            </a:r>
            <a:br>
              <a:rPr lang="en-US" b="1" dirty="0"/>
            </a:br>
            <a:r>
              <a:rPr lang="en-US" dirty="0"/>
              <a:t>Determination of partial-load teachers’ starting step and progression within the hourly rate schedules shall be in accordance with the Job Classification Plans (experience and education)</a:t>
            </a:r>
          </a:p>
        </p:txBody>
      </p:sp>
    </p:spTree>
    <p:extLst>
      <p:ext uri="{BB962C8B-B14F-4D97-AF65-F5344CB8AC3E}">
        <p14:creationId xmlns:p14="http://schemas.microsoft.com/office/powerpoint/2010/main" val="1992559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E4A14-4AD4-45DA-AD75-0293D83A8790}"/>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89835C67-81DD-4921-9F37-C2909B7E7166}"/>
              </a:ext>
            </a:extLst>
          </p:cNvPr>
          <p:cNvSpPr>
            <a:spLocks noGrp="1"/>
          </p:cNvSpPr>
          <p:nvPr>
            <p:ph idx="1"/>
          </p:nvPr>
        </p:nvSpPr>
        <p:spPr>
          <a:xfrm>
            <a:off x="1805296" y="2685178"/>
            <a:ext cx="8581408" cy="3101983"/>
          </a:xfrm>
        </p:spPr>
        <p:txBody>
          <a:bodyPr>
            <a:normAutofit/>
          </a:bodyPr>
          <a:lstStyle/>
          <a:p>
            <a:r>
              <a:rPr lang="en-US" b="1" dirty="0"/>
              <a:t>26.06 A</a:t>
            </a:r>
            <a:br>
              <a:rPr lang="en-US" b="1" dirty="0"/>
            </a:br>
            <a:r>
              <a:rPr lang="en-US" b="1" dirty="0"/>
              <a:t>Extended Health, Vision and Hearing Care</a:t>
            </a:r>
            <a:br>
              <a:rPr lang="en-US" b="1" dirty="0"/>
            </a:br>
            <a:r>
              <a:rPr lang="en-US" dirty="0"/>
              <a:t>The  College  shall  pay  100%  of  the  billed  premium  of  the  Extended  Health  Plan found  in  Article  19,  Other  Insurance  Plans</a:t>
            </a:r>
          </a:p>
          <a:p>
            <a:endParaRPr lang="en-US" dirty="0"/>
          </a:p>
          <a:p>
            <a:r>
              <a:rPr lang="en-US" dirty="0"/>
              <a:t>The  College  shall  provide  for  access  to  the  Dental,  Vision  Care,  Hearing  Care, Critical  Illness/Catastrophic  Event  Insurance  and  Life  Insurance  Plans  found  in Article 19, Other Insurance Plans, for partial-load employees provided the premium is paid by the employee.</a:t>
            </a:r>
          </a:p>
          <a:p>
            <a:endParaRPr lang="en-US" dirty="0"/>
          </a:p>
        </p:txBody>
      </p:sp>
    </p:spTree>
    <p:extLst>
      <p:ext uri="{BB962C8B-B14F-4D97-AF65-F5344CB8AC3E}">
        <p14:creationId xmlns:p14="http://schemas.microsoft.com/office/powerpoint/2010/main" val="3760046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B5A1F-7BEE-4316-98F9-67B66555AF33}"/>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D960878A-5ACC-4433-AB98-B331406C8DF5}"/>
              </a:ext>
            </a:extLst>
          </p:cNvPr>
          <p:cNvSpPr>
            <a:spLocks noGrp="1"/>
          </p:cNvSpPr>
          <p:nvPr>
            <p:ph idx="1"/>
          </p:nvPr>
        </p:nvSpPr>
        <p:spPr/>
        <p:txBody>
          <a:bodyPr>
            <a:normAutofit fontScale="92500" lnSpcReduction="10000"/>
          </a:bodyPr>
          <a:lstStyle/>
          <a:p>
            <a:r>
              <a:rPr lang="en-US" b="1" dirty="0"/>
              <a:t>26.06 D</a:t>
            </a:r>
            <a:br>
              <a:rPr lang="en-US" b="1" dirty="0"/>
            </a:br>
            <a:r>
              <a:rPr lang="en-US" b="1" dirty="0"/>
              <a:t>Group Insurance – Bridging Benefit</a:t>
            </a:r>
            <a:endParaRPr lang="en-US" dirty="0"/>
          </a:p>
          <a:p>
            <a:r>
              <a:rPr lang="en-US" dirty="0"/>
              <a:t>If upon termination of a contract there is a written contract for future employment as a partial-load employee, the employee, by paying 100% of the premiums for the benefits, may continue participation throughout the period between contracts in any group insurance plan in which that employee was participating.</a:t>
            </a:r>
          </a:p>
          <a:p>
            <a:r>
              <a:rPr lang="en-US" dirty="0"/>
              <a:t>Where the College is anticipating re-employment of a partial-load employee, the College is encouraged, where feasible, to provide a written contract upon termination.</a:t>
            </a:r>
          </a:p>
          <a:p>
            <a:r>
              <a:rPr lang="en-US" dirty="0"/>
              <a:t>If an employee is re-employed within 6 months of the end of any contract, waiting for group insurance plans will be waived.</a:t>
            </a:r>
          </a:p>
          <a:p>
            <a:endParaRPr lang="en-US" dirty="0"/>
          </a:p>
        </p:txBody>
      </p:sp>
    </p:spTree>
    <p:extLst>
      <p:ext uri="{BB962C8B-B14F-4D97-AF65-F5344CB8AC3E}">
        <p14:creationId xmlns:p14="http://schemas.microsoft.com/office/powerpoint/2010/main" val="3658078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A7511-BA39-4991-A81B-E2F0268B300E}"/>
              </a:ext>
            </a:extLst>
          </p:cNvPr>
          <p:cNvSpPr>
            <a:spLocks noGrp="1"/>
          </p:cNvSpPr>
          <p:nvPr>
            <p:ph type="title"/>
          </p:nvPr>
        </p:nvSpPr>
        <p:spPr/>
        <p:txBody>
          <a:bodyPr/>
          <a:lstStyle/>
          <a:p>
            <a:r>
              <a:rPr lang="en-US" dirty="0"/>
              <a:t>Tuition subsidy, leaves of absence, std</a:t>
            </a:r>
          </a:p>
        </p:txBody>
      </p:sp>
      <p:sp>
        <p:nvSpPr>
          <p:cNvPr id="3" name="Content Placeholder 2">
            <a:extLst>
              <a:ext uri="{FF2B5EF4-FFF2-40B4-BE49-F238E27FC236}">
                <a16:creationId xmlns:a16="http://schemas.microsoft.com/office/drawing/2014/main" id="{257BAEDA-7DCB-47FE-A6B0-4AB1D2E46CBA}"/>
              </a:ext>
            </a:extLst>
          </p:cNvPr>
          <p:cNvSpPr>
            <a:spLocks noGrp="1"/>
          </p:cNvSpPr>
          <p:nvPr>
            <p:ph idx="1"/>
          </p:nvPr>
        </p:nvSpPr>
        <p:spPr/>
        <p:txBody>
          <a:bodyPr>
            <a:normAutofit lnSpcReduction="10000"/>
          </a:bodyPr>
          <a:lstStyle/>
          <a:p>
            <a:r>
              <a:rPr lang="en-US" b="1" dirty="0"/>
              <a:t>26.07</a:t>
            </a:r>
            <a:br>
              <a:rPr lang="en-US" b="1" dirty="0"/>
            </a:br>
            <a:r>
              <a:rPr lang="en-US" b="1" dirty="0"/>
              <a:t>Tuition Subsidy and Leaves of Absence</a:t>
            </a:r>
            <a:endParaRPr lang="en-US" dirty="0"/>
          </a:p>
          <a:p>
            <a:r>
              <a:rPr lang="en-US" dirty="0"/>
              <a:t>The College shall provide partial-load employees with access to the rights provided in Article 12, Tuition Subsidy; Article 21, Leaves of Absence; Article 22, Pregnancy and Parental Leave, and Article 23, Prepaid Leave Plan, of this Agreement. </a:t>
            </a:r>
          </a:p>
          <a:p>
            <a:r>
              <a:rPr lang="en-US" b="1" dirty="0"/>
              <a:t>26.08 A</a:t>
            </a:r>
            <a:br>
              <a:rPr lang="en-US" b="1" dirty="0"/>
            </a:br>
            <a:r>
              <a:rPr lang="en-US" dirty="0"/>
              <a:t>Partial-load employees will be covered by the Short-Term Disability Plan described in Article 17 of this Agreement with the 20 working days of coverage for 100% regular pay to be pro-rated in accordance with the table found in 26.08 B.</a:t>
            </a:r>
          </a:p>
        </p:txBody>
      </p:sp>
    </p:spTree>
    <p:extLst>
      <p:ext uri="{BB962C8B-B14F-4D97-AF65-F5344CB8AC3E}">
        <p14:creationId xmlns:p14="http://schemas.microsoft.com/office/powerpoint/2010/main" val="2960738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909D2-0CF2-4479-BB53-B2EAA414C3EC}"/>
              </a:ext>
            </a:extLst>
          </p:cNvPr>
          <p:cNvSpPr>
            <a:spLocks noGrp="1"/>
          </p:cNvSpPr>
          <p:nvPr>
            <p:ph type="title"/>
          </p:nvPr>
        </p:nvSpPr>
        <p:spPr/>
        <p:txBody>
          <a:bodyPr/>
          <a:lstStyle/>
          <a:p>
            <a:r>
              <a:rPr lang="en-US" dirty="0"/>
              <a:t>Holiday pay</a:t>
            </a:r>
          </a:p>
        </p:txBody>
      </p:sp>
      <p:sp>
        <p:nvSpPr>
          <p:cNvPr id="3" name="Content Placeholder 2">
            <a:extLst>
              <a:ext uri="{FF2B5EF4-FFF2-40B4-BE49-F238E27FC236}">
                <a16:creationId xmlns:a16="http://schemas.microsoft.com/office/drawing/2014/main" id="{D45EA6B7-6A83-4DB0-90BC-D64E7A2192E2}"/>
              </a:ext>
            </a:extLst>
          </p:cNvPr>
          <p:cNvSpPr>
            <a:spLocks noGrp="1"/>
          </p:cNvSpPr>
          <p:nvPr>
            <p:ph idx="1"/>
          </p:nvPr>
        </p:nvSpPr>
        <p:spPr/>
        <p:txBody>
          <a:bodyPr/>
          <a:lstStyle/>
          <a:p>
            <a:r>
              <a:rPr lang="en-US" b="1" dirty="0"/>
              <a:t>26.09</a:t>
            </a:r>
            <a:br>
              <a:rPr lang="en-US" b="1" dirty="0"/>
            </a:br>
            <a:r>
              <a:rPr lang="en-US" b="1" dirty="0"/>
              <a:t>Statutory and College Holidays</a:t>
            </a:r>
            <a:endParaRPr lang="en-US" dirty="0"/>
          </a:p>
          <a:p>
            <a:r>
              <a:rPr lang="en-US" dirty="0"/>
              <a:t>Partial-load employees who are under contract on the last working day prior and the working day subsequent to a holiday as defined in Article 16, Holidays, shall be paid for these if they are regularly scheduled teaching days. </a:t>
            </a:r>
          </a:p>
          <a:p>
            <a:endParaRPr lang="en-US" dirty="0"/>
          </a:p>
        </p:txBody>
      </p:sp>
    </p:spTree>
    <p:extLst>
      <p:ext uri="{BB962C8B-B14F-4D97-AF65-F5344CB8AC3E}">
        <p14:creationId xmlns:p14="http://schemas.microsoft.com/office/powerpoint/2010/main" val="3102336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33E1D-DAA8-4C54-9927-C4043C4B491A}"/>
              </a:ext>
            </a:extLst>
          </p:cNvPr>
          <p:cNvSpPr>
            <a:spLocks noGrp="1"/>
          </p:cNvSpPr>
          <p:nvPr>
            <p:ph type="title"/>
          </p:nvPr>
        </p:nvSpPr>
        <p:spPr/>
        <p:txBody>
          <a:bodyPr/>
          <a:lstStyle/>
          <a:p>
            <a:r>
              <a:rPr lang="en-US" dirty="0"/>
              <a:t>Job security</a:t>
            </a:r>
          </a:p>
        </p:txBody>
      </p:sp>
      <p:sp>
        <p:nvSpPr>
          <p:cNvPr id="3" name="Content Placeholder 2">
            <a:extLst>
              <a:ext uri="{FF2B5EF4-FFF2-40B4-BE49-F238E27FC236}">
                <a16:creationId xmlns:a16="http://schemas.microsoft.com/office/drawing/2014/main" id="{D564CE5D-744F-49AB-AE8F-D5F9B4FBEA5F}"/>
              </a:ext>
            </a:extLst>
          </p:cNvPr>
          <p:cNvSpPr>
            <a:spLocks noGrp="1"/>
          </p:cNvSpPr>
          <p:nvPr>
            <p:ph idx="1"/>
          </p:nvPr>
        </p:nvSpPr>
        <p:spPr/>
        <p:txBody>
          <a:bodyPr/>
          <a:lstStyle/>
          <a:p>
            <a:r>
              <a:rPr lang="en-US" b="1" dirty="0"/>
              <a:t>26.10 A</a:t>
            </a:r>
            <a:br>
              <a:rPr lang="en-US" b="1" dirty="0"/>
            </a:br>
            <a:r>
              <a:rPr lang="en-US" dirty="0"/>
              <a:t>It is agreed that Article 27, Job Security, has no application to partial-load teachers except as referred to in 27.04 A, 27.06 A (iv), (v), (vi), 27.08 B, 27.11 B and 27.12. Such partial-load teachers may be released upon 30 days’ written notice and shall resign by giving 30 days’ written notice.</a:t>
            </a:r>
          </a:p>
        </p:txBody>
      </p:sp>
    </p:spTree>
    <p:extLst>
      <p:ext uri="{BB962C8B-B14F-4D97-AF65-F5344CB8AC3E}">
        <p14:creationId xmlns:p14="http://schemas.microsoft.com/office/powerpoint/2010/main" val="1661590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5FF6B-8908-4399-972F-A916171F113E}"/>
              </a:ext>
            </a:extLst>
          </p:cNvPr>
          <p:cNvSpPr>
            <a:spLocks noGrp="1"/>
          </p:cNvSpPr>
          <p:nvPr>
            <p:ph type="title"/>
          </p:nvPr>
        </p:nvSpPr>
        <p:spPr/>
        <p:txBody>
          <a:bodyPr/>
          <a:lstStyle/>
          <a:p>
            <a:r>
              <a:rPr lang="en-US" dirty="0"/>
              <a:t>Service credits</a:t>
            </a:r>
          </a:p>
        </p:txBody>
      </p:sp>
      <p:sp>
        <p:nvSpPr>
          <p:cNvPr id="3" name="Content Placeholder 2">
            <a:extLst>
              <a:ext uri="{FF2B5EF4-FFF2-40B4-BE49-F238E27FC236}">
                <a16:creationId xmlns:a16="http://schemas.microsoft.com/office/drawing/2014/main" id="{EB3E095F-3037-463D-B01B-DB3B8E188DBB}"/>
              </a:ext>
            </a:extLst>
          </p:cNvPr>
          <p:cNvSpPr>
            <a:spLocks noGrp="1"/>
          </p:cNvSpPr>
          <p:nvPr>
            <p:ph idx="1"/>
          </p:nvPr>
        </p:nvSpPr>
        <p:spPr/>
        <p:txBody>
          <a:bodyPr>
            <a:normAutofit/>
          </a:bodyPr>
          <a:lstStyle/>
          <a:p>
            <a:r>
              <a:rPr lang="en-US" b="1" dirty="0"/>
              <a:t>26.10 B </a:t>
            </a:r>
            <a:r>
              <a:rPr lang="en-US" dirty="0"/>
              <a:t>For the purpose of determining the service of a partial-load teacher under 27.06 A (iv), (v), (vi), and 27.08 B and for the purpose of determining progression through the grid ten months of on-the-job experience will entitle the employee to one year of service and to progress one step on the grid, except as noted in 26.10 C. </a:t>
            </a:r>
          </a:p>
          <a:p>
            <a:r>
              <a:rPr lang="en-US" b="1" dirty="0"/>
              <a:t>26.10 C </a:t>
            </a:r>
            <a:r>
              <a:rPr lang="en-US" dirty="0"/>
              <a:t>On-the-job experience will be calculated as follows: a partial-load teacher will be entitled to credit for service on the basis of ½ month's credit for each calendar month in which the employee teaches 30 hours or more and from October 1, 2017 (but not earlier) on the basis of one month credit for each calendar month in which the employee teaches 30 hours or more. </a:t>
            </a:r>
          </a:p>
        </p:txBody>
      </p:sp>
    </p:spTree>
    <p:extLst>
      <p:ext uri="{BB962C8B-B14F-4D97-AF65-F5344CB8AC3E}">
        <p14:creationId xmlns:p14="http://schemas.microsoft.com/office/powerpoint/2010/main" val="294485588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606</TotalTime>
  <Words>1075</Words>
  <Application>Microsoft Office PowerPoint</Application>
  <PresentationFormat>Widescreen</PresentationFormat>
  <Paragraphs>45</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Gill Sans MT</vt:lpstr>
      <vt:lpstr>Parcel</vt:lpstr>
      <vt:lpstr>Partial load q&amp;a</vt:lpstr>
      <vt:lpstr>agenda</vt:lpstr>
      <vt:lpstr>What is partial load?</vt:lpstr>
      <vt:lpstr>benefits</vt:lpstr>
      <vt:lpstr>benefits</vt:lpstr>
      <vt:lpstr>Tuition subsidy, leaves of absence, std</vt:lpstr>
      <vt:lpstr>Holiday pay</vt:lpstr>
      <vt:lpstr>Job security</vt:lpstr>
      <vt:lpstr>Service credits</vt:lpstr>
      <vt:lpstr>Partial load registry</vt:lpstr>
      <vt:lpstr>Partial load registry</vt:lpstr>
      <vt:lpstr>Full-time hiring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Partial load q&amp;a</dc:title>
  <dc:creator>Mark Dorsey</dc:creator>
  <cp:lastModifiedBy>Mark Dorsey</cp:lastModifiedBy>
  <cp:revision>14</cp:revision>
  <dcterms:created xsi:type="dcterms:W3CDTF">2020-09-22T14:40:17Z</dcterms:created>
  <dcterms:modified xsi:type="dcterms:W3CDTF">2020-09-23T15:55:37Z</dcterms:modified>
</cp:coreProperties>
</file>